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2"/>
  </p:sldMasterIdLst>
  <p:handoutMasterIdLst>
    <p:handoutMasterId r:id="rId22"/>
  </p:handoutMasterIdLst>
  <p:sldIdLst>
    <p:sldId id="269" r:id="rId3"/>
    <p:sldId id="268" r:id="rId4"/>
    <p:sldId id="266" r:id="rId5"/>
    <p:sldId id="271" r:id="rId6"/>
    <p:sldId id="267" r:id="rId7"/>
    <p:sldId id="272" r:id="rId8"/>
    <p:sldId id="273" r:id="rId9"/>
    <p:sldId id="276" r:id="rId10"/>
    <p:sldId id="275" r:id="rId11"/>
    <p:sldId id="274" r:id="rId12"/>
    <p:sldId id="281" r:id="rId13"/>
    <p:sldId id="282" r:id="rId14"/>
    <p:sldId id="277" r:id="rId15"/>
    <p:sldId id="278" r:id="rId16"/>
    <p:sldId id="279" r:id="rId17"/>
    <p:sldId id="284" r:id="rId18"/>
    <p:sldId id="280" r:id="rId19"/>
    <p:sldId id="283" r:id="rId20"/>
    <p:sldId id="285" r:id="rId21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E1D10"/>
    <a:srgbClr val="4D4D4D"/>
    <a:srgbClr val="B0AC00"/>
    <a:srgbClr val="D5E1E7"/>
    <a:srgbClr val="FFCC66"/>
    <a:srgbClr val="8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5" autoAdjust="0"/>
    <p:restoredTop sz="94705" autoAdjust="0"/>
  </p:normalViewPr>
  <p:slideViewPr>
    <p:cSldViewPr>
      <p:cViewPr varScale="1">
        <p:scale>
          <a:sx n="64" d="100"/>
          <a:sy n="64" d="100"/>
        </p:scale>
        <p:origin x="-1171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70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587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A170A45F-59B0-48F0-AEB2-3775FCDB88E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894073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05000" y="4800600"/>
            <a:ext cx="5257800" cy="762000"/>
          </a:xfrm>
        </p:spPr>
        <p:txBody>
          <a:bodyPr/>
          <a:lstStyle>
            <a:lvl1pPr>
              <a:defRPr sz="28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05000" y="5486400"/>
            <a:ext cx="4114800" cy="60960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838200"/>
            <a:ext cx="1543050" cy="5562600"/>
          </a:xfrm>
        </p:spPr>
        <p:txBody>
          <a:bodyPr vert="eaVert"/>
          <a:lstStyle>
            <a:lvl1pPr>
              <a:defRPr>
                <a:solidFill>
                  <a:schemeClr val="accent4">
                    <a:lumMod val="1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838200"/>
            <a:ext cx="6229350" cy="5562600"/>
          </a:xfrm>
        </p:spPr>
        <p:txBody>
          <a:bodyPr vert="eaVert"/>
          <a:lstStyle>
            <a:lvl1pPr>
              <a:defRPr>
                <a:solidFill>
                  <a:schemeClr val="accent4">
                    <a:lumMod val="10000"/>
                  </a:schemeClr>
                </a:solidFill>
              </a:defRPr>
            </a:lvl1pPr>
            <a:lvl2pPr>
              <a:defRPr>
                <a:solidFill>
                  <a:schemeClr val="accent4">
                    <a:lumMod val="10000"/>
                  </a:schemeClr>
                </a:solidFill>
              </a:defRPr>
            </a:lvl2pPr>
            <a:lvl3pPr>
              <a:defRPr>
                <a:solidFill>
                  <a:schemeClr val="accent4">
                    <a:lumMod val="10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1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1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838200"/>
            <a:ext cx="7620000" cy="838200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7620000" cy="41148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838200"/>
            <a:ext cx="7620000" cy="838200"/>
          </a:xfrm>
        </p:spPr>
        <p:txBody>
          <a:bodyPr/>
          <a:lstStyle>
            <a:lvl1pPr>
              <a:defRPr>
                <a:solidFill>
                  <a:schemeClr val="accent4">
                    <a:lumMod val="1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7620000" cy="4114800"/>
          </a:xfrm>
        </p:spPr>
        <p:txBody>
          <a:bodyPr/>
          <a:lstStyle>
            <a:lvl1pPr>
              <a:defRPr>
                <a:solidFill>
                  <a:schemeClr val="accent4">
                    <a:lumMod val="10000"/>
                  </a:schemeClr>
                </a:solidFill>
              </a:defRPr>
            </a:lvl1pPr>
            <a:lvl2pPr>
              <a:defRPr>
                <a:solidFill>
                  <a:schemeClr val="accent4">
                    <a:lumMod val="10000"/>
                  </a:schemeClr>
                </a:solidFill>
              </a:defRPr>
            </a:lvl2pPr>
            <a:lvl3pPr>
              <a:defRPr>
                <a:solidFill>
                  <a:schemeClr val="accent4">
                    <a:lumMod val="10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1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1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34778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-1524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838200"/>
            <a:ext cx="76962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828800"/>
            <a:ext cx="3886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1000" y="18288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382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657350"/>
            <a:ext cx="3886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2297112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657350"/>
            <a:ext cx="3660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5" y="2297112"/>
            <a:ext cx="3660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838200"/>
            <a:ext cx="6172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Your Topic Goes Here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752600"/>
            <a:ext cx="6172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Your Subtopics Go Here</a:t>
            </a:r>
          </a:p>
          <a:p>
            <a:pPr lvl="1"/>
            <a:r>
              <a:rPr lang="en-US" dirty="0" smtClean="0"/>
              <a:t>A</a:t>
            </a:r>
          </a:p>
          <a:p>
            <a:pPr lvl="2"/>
            <a:r>
              <a:rPr lang="en-US" dirty="0" smtClean="0"/>
              <a:t>B</a:t>
            </a:r>
          </a:p>
          <a:p>
            <a:pPr lvl="3"/>
            <a:r>
              <a:rPr lang="en-US" dirty="0" smtClean="0"/>
              <a:t>C</a:t>
            </a:r>
          </a:p>
          <a:p>
            <a:pPr lvl="4"/>
            <a:r>
              <a:rPr lang="en-US" dirty="0" smtClean="0"/>
              <a:t>d</a:t>
            </a:r>
          </a:p>
          <a:p>
            <a:pPr lvl="2"/>
            <a:endParaRPr lang="en-US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6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5E1D1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5E1D10"/>
          </a:solidFill>
          <a:latin typeface="Palatino Linotype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5E1D10"/>
          </a:solidFill>
          <a:latin typeface="Palatino Linotype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5E1D10"/>
          </a:solidFill>
          <a:latin typeface="Palatino Linotype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5E1D10"/>
          </a:solidFill>
          <a:latin typeface="Palatino Linotype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5E1D10"/>
          </a:solidFill>
          <a:latin typeface="Palatino Linotype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5E1D10"/>
          </a:solidFill>
          <a:latin typeface="Palatino Linotype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5E1D10"/>
          </a:solidFill>
          <a:latin typeface="Palatino Linotype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5E1D10"/>
          </a:solidFill>
          <a:latin typeface="Palatino Linotype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  <a:cs typeface="Times New Roman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Times New Roman" pitchFamily="18" charset="0"/>
          <a:cs typeface="Times New Roman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Times New Roman" pitchFamily="18" charset="0"/>
          <a:cs typeface="Times New Roman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Times New Roman" pitchFamily="18" charset="0"/>
          <a:cs typeface="Times New Roman" pitchFamily="18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hyperlink" Target="http://www.youtube.com/watch?v=tVuLGrab9JA&amp;feature=player_embedded" TargetMode="Externa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828800" y="4724400"/>
            <a:ext cx="5334000" cy="838200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The ECC, the </a:t>
            </a:r>
            <a:r>
              <a:rPr lang="en-US" b="1" dirty="0" err="1" smtClean="0">
                <a:solidFill>
                  <a:schemeClr val="bg1"/>
                </a:solidFill>
              </a:rPr>
              <a:t>iPad</a:t>
            </a:r>
            <a:r>
              <a:rPr lang="en-US" b="1" dirty="0" smtClean="0">
                <a:solidFill>
                  <a:schemeClr val="bg1"/>
                </a:solidFill>
              </a:rPr>
              <a:t> and Me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5486400"/>
            <a:ext cx="5638800" cy="1219200"/>
          </a:xfrm>
        </p:spPr>
        <p:txBody>
          <a:bodyPr/>
          <a:lstStyle/>
          <a:p>
            <a:pPr algn="ctr"/>
            <a:r>
              <a:rPr lang="en-US" sz="2400" dirty="0" smtClean="0"/>
              <a:t>Using Apple accessibility and Apps for teaching, learning, and assessment</a:t>
            </a:r>
          </a:p>
          <a:p>
            <a:pPr algn="ctr"/>
            <a:r>
              <a:rPr lang="en-US" dirty="0" smtClean="0"/>
              <a:t>Jeff Schwartz and Eddie Ryan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7620000" cy="609600"/>
          </a:xfrm>
        </p:spPr>
        <p:txBody>
          <a:bodyPr/>
          <a:lstStyle/>
          <a:p>
            <a:r>
              <a:rPr lang="en-US" b="1" dirty="0"/>
              <a:t>Independent Living Skills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7924800" cy="5181600"/>
          </a:xfrm>
        </p:spPr>
        <p:txBody>
          <a:bodyPr/>
          <a:lstStyle/>
          <a:p>
            <a:r>
              <a:rPr lang="en-US" sz="3200" dirty="0" err="1"/>
              <a:t>LookTel</a:t>
            </a:r>
            <a:r>
              <a:rPr lang="en-US" sz="3200" dirty="0"/>
              <a:t> </a:t>
            </a:r>
            <a:r>
              <a:rPr lang="en-US" sz="3200" dirty="0" smtClean="0"/>
              <a:t>app – Money ID ($9.99)</a:t>
            </a:r>
          </a:p>
          <a:p>
            <a:endParaRPr lang="en-US" sz="3200" dirty="0"/>
          </a:p>
          <a:p>
            <a:r>
              <a:rPr lang="en-US" sz="3200" dirty="0" err="1" smtClean="0"/>
              <a:t>EyeNote</a:t>
            </a:r>
            <a:r>
              <a:rPr lang="en-US" sz="3200" dirty="0" smtClean="0"/>
              <a:t> </a:t>
            </a:r>
            <a:r>
              <a:rPr lang="en-US" sz="3200" dirty="0"/>
              <a:t>Money </a:t>
            </a:r>
            <a:r>
              <a:rPr lang="en-US" sz="3200" dirty="0" smtClean="0"/>
              <a:t>Reader (FREE)</a:t>
            </a:r>
          </a:p>
          <a:p>
            <a:endParaRPr lang="en-US" sz="3200" dirty="0" smtClean="0"/>
          </a:p>
          <a:p>
            <a:r>
              <a:rPr lang="en-US" sz="3200" dirty="0" smtClean="0"/>
              <a:t>Yelp</a:t>
            </a:r>
          </a:p>
          <a:p>
            <a:endParaRPr lang="en-US" sz="3200" dirty="0" smtClean="0"/>
          </a:p>
          <a:p>
            <a:r>
              <a:rPr lang="en-US" sz="3200" dirty="0"/>
              <a:t>Bills Free </a:t>
            </a:r>
            <a:endParaRPr lang="en-US" sz="3200" dirty="0" smtClean="0"/>
          </a:p>
          <a:p>
            <a:endParaRPr lang="en-US" sz="3200" dirty="0"/>
          </a:p>
          <a:p>
            <a:r>
              <a:rPr lang="en-US" sz="3200" dirty="0" smtClean="0"/>
              <a:t>Banking Apps (i.e. Chase Banking)</a:t>
            </a:r>
            <a:endParaRPr lang="en-US" sz="32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images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3581400"/>
            <a:ext cx="2590800" cy="209336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45840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Career Education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Resume Bear </a:t>
            </a:r>
            <a:r>
              <a:rPr lang="en-US" sz="2800" dirty="0" smtClean="0"/>
              <a:t>App</a:t>
            </a:r>
          </a:p>
          <a:p>
            <a:endParaRPr lang="en-US" sz="2800" dirty="0"/>
          </a:p>
          <a:p>
            <a:r>
              <a:rPr lang="en-US" sz="2800" dirty="0"/>
              <a:t>Local Classified </a:t>
            </a:r>
            <a:r>
              <a:rPr lang="en-US" sz="2800" dirty="0" smtClean="0"/>
              <a:t>ads</a:t>
            </a:r>
          </a:p>
          <a:p>
            <a:endParaRPr lang="en-US" sz="2800" dirty="0"/>
          </a:p>
          <a:p>
            <a:r>
              <a:rPr lang="en-US" sz="2800" dirty="0"/>
              <a:t>Post Secondary Schools </a:t>
            </a:r>
            <a:r>
              <a:rPr lang="en-US" sz="2800" dirty="0" smtClean="0"/>
              <a:t>Apps </a:t>
            </a:r>
            <a:r>
              <a:rPr lang="en-US" sz="2800" dirty="0"/>
              <a:t>can be </a:t>
            </a:r>
            <a:r>
              <a:rPr lang="en-US" sz="2800" dirty="0" smtClean="0"/>
              <a:t>downloaded</a:t>
            </a:r>
          </a:p>
          <a:p>
            <a:endParaRPr lang="en-US" sz="2800" dirty="0"/>
          </a:p>
          <a:p>
            <a:pPr marL="0" indent="0">
              <a:buNone/>
            </a:pPr>
            <a:r>
              <a:rPr lang="en-US" sz="2800" dirty="0"/>
              <a:t>*Not many </a:t>
            </a:r>
            <a:r>
              <a:rPr lang="en-US" sz="2800" dirty="0" smtClean="0"/>
              <a:t>apps </a:t>
            </a:r>
            <a:r>
              <a:rPr lang="en-US" sz="2800" dirty="0"/>
              <a:t>specific to students with visual </a:t>
            </a:r>
            <a:r>
              <a:rPr lang="en-US" sz="2800" dirty="0" smtClean="0"/>
              <a:t>impairments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4080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Recreation and Leisure Skills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Words with Friends (Zoom Only)</a:t>
            </a:r>
          </a:p>
          <a:p>
            <a:r>
              <a:rPr lang="en-US" sz="3200" dirty="0"/>
              <a:t>Pandora</a:t>
            </a:r>
          </a:p>
          <a:p>
            <a:r>
              <a:rPr lang="en-US" sz="3200" dirty="0"/>
              <a:t>Music App</a:t>
            </a:r>
          </a:p>
          <a:p>
            <a:r>
              <a:rPr lang="en-US" sz="3200" dirty="0"/>
              <a:t>iTunes</a:t>
            </a:r>
          </a:p>
          <a:p>
            <a:r>
              <a:rPr lang="en-US" sz="3200" dirty="0"/>
              <a:t>Fandango</a:t>
            </a:r>
          </a:p>
          <a:p>
            <a:r>
              <a:rPr lang="en-US" sz="3200" dirty="0" err="1"/>
              <a:t>Flickster</a:t>
            </a:r>
            <a:endParaRPr lang="en-US" sz="3200" dirty="0"/>
          </a:p>
          <a:p>
            <a:r>
              <a:rPr lang="en-US" sz="3200" dirty="0" smtClean="0"/>
              <a:t>YouTube </a:t>
            </a:r>
            <a:r>
              <a:rPr lang="en-US" sz="3200" dirty="0"/>
              <a:t>(a bit tricky with </a:t>
            </a:r>
            <a:r>
              <a:rPr lang="en-US" sz="3200" dirty="0" err="1"/>
              <a:t>VoiceOver</a:t>
            </a:r>
            <a:r>
              <a:rPr lang="en-US" sz="3200" dirty="0"/>
              <a:t>, but can be done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b="1" dirty="0"/>
              <a:t> 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2672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Technology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endParaRPr lang="en-US" b="1" dirty="0" smtClean="0"/>
          </a:p>
          <a:p>
            <a:pPr algn="ctr"/>
            <a:endParaRPr lang="en-US" b="1" dirty="0"/>
          </a:p>
          <a:p>
            <a:pPr algn="ctr"/>
            <a:endParaRPr lang="en-US" b="1" dirty="0" smtClean="0"/>
          </a:p>
          <a:p>
            <a:pPr marL="0" indent="0" algn="ctr">
              <a:buNone/>
            </a:pPr>
            <a:endParaRPr lang="en-US" sz="4000" dirty="0" smtClean="0"/>
          </a:p>
          <a:p>
            <a:pPr marL="0" indent="0" algn="ctr">
              <a:buNone/>
            </a:pPr>
            <a:r>
              <a:rPr lang="en-US" sz="4000" dirty="0" smtClean="0">
                <a:solidFill>
                  <a:schemeClr val="bg1">
                    <a:lumMod val="60000"/>
                    <a:lumOff val="4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60000" endA="900" endPos="60000" dist="29997" dir="5400000" sy="-100000" algn="bl" rotWithShape="0"/>
                </a:effectLst>
              </a:rPr>
              <a:t>THIS </a:t>
            </a:r>
            <a:r>
              <a:rPr lang="en-US" sz="4000" b="1" dirty="0">
                <a:solidFill>
                  <a:schemeClr val="bg1">
                    <a:lumMod val="60000"/>
                    <a:lumOff val="4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60000" endA="900" endPos="60000" dist="29997" dir="5400000" sy="-100000" algn="bl" rotWithShape="0"/>
                </a:effectLst>
              </a:rPr>
              <a:t>IS</a:t>
            </a:r>
            <a:r>
              <a:rPr lang="en-US" sz="4000" dirty="0">
                <a:solidFill>
                  <a:schemeClr val="bg1">
                    <a:lumMod val="60000"/>
                    <a:lumOff val="4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60000" endA="900" endPos="60000" dist="29997" dir="5400000" sy="-100000" algn="bl" rotWithShape="0"/>
                </a:effectLst>
              </a:rPr>
              <a:t> TECHNOLOGY </a:t>
            </a:r>
            <a:r>
              <a:rPr lang="en-US" sz="4000" dirty="0">
                <a:solidFill>
                  <a:schemeClr val="bg1">
                    <a:lumMod val="60000"/>
                    <a:lumOff val="4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60000" endA="900" endPos="60000" dist="29997" dir="5400000" sy="-100000" algn="bl" rotWithShape="0"/>
                </a:effectLst>
                <a:sym typeface="Wingdings"/>
              </a:rPr>
              <a:t></a:t>
            </a:r>
            <a:endParaRPr lang="en-US" sz="4000" dirty="0">
              <a:solidFill>
                <a:schemeClr val="bg1">
                  <a:lumMod val="60000"/>
                  <a:lumOff val="40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  <a:reflection blurRad="6350" stA="60000" endA="900" endPos="60000" dist="29997" dir="5400000" sy="-100000" algn="bl" rotWithShape="0"/>
              </a:effectLst>
            </a:endParaRPr>
          </a:p>
          <a:p>
            <a:pPr algn="ctr"/>
            <a:endParaRPr lang="en-US" sz="2800" dirty="0"/>
          </a:p>
        </p:txBody>
      </p:sp>
    </p:spTree>
    <p:extLst>
      <p:ext uri="{BB962C8B-B14F-4D97-AF65-F5344CB8AC3E}">
        <p14:creationId xmlns="" xmlns:p14="http://schemas.microsoft.com/office/powerpoint/2010/main" val="124386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7620000" cy="838200"/>
          </a:xfrm>
        </p:spPr>
        <p:txBody>
          <a:bodyPr/>
          <a:lstStyle/>
          <a:p>
            <a:r>
              <a:rPr lang="en-US" b="1" dirty="0"/>
              <a:t> 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Sensory Efficiency Skills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001000" cy="5486400"/>
          </a:xfrm>
        </p:spPr>
        <p:txBody>
          <a:bodyPr/>
          <a:lstStyle/>
          <a:p>
            <a:r>
              <a:rPr lang="en-US" sz="2800" dirty="0"/>
              <a:t>Built in camera (great for on the spot video magnifier </a:t>
            </a:r>
            <a:r>
              <a:rPr lang="en-US" sz="2800" dirty="0" smtClean="0"/>
              <a:t>improves</a:t>
            </a:r>
            <a:r>
              <a:rPr lang="en-US" sz="2800" dirty="0"/>
              <a:t>)</a:t>
            </a:r>
          </a:p>
          <a:p>
            <a:r>
              <a:rPr lang="en-US" sz="2800" dirty="0"/>
              <a:t>Sound Shaker (Great for students with cognitive impairments)</a:t>
            </a:r>
          </a:p>
          <a:p>
            <a:r>
              <a:rPr lang="en-US" sz="2800" dirty="0" err="1"/>
              <a:t>Zoola</a:t>
            </a:r>
            <a:r>
              <a:rPr lang="en-US" sz="2800" dirty="0"/>
              <a:t> Lite  </a:t>
            </a:r>
            <a:r>
              <a:rPr lang="en-US" sz="2800" dirty="0" smtClean="0"/>
              <a:t>(Young </a:t>
            </a:r>
            <a:r>
              <a:rPr lang="en-US" sz="2800" dirty="0"/>
              <a:t>Students)</a:t>
            </a:r>
          </a:p>
          <a:p>
            <a:r>
              <a:rPr lang="en-US" sz="2800" dirty="0" err="1"/>
              <a:t>TapToLearn</a:t>
            </a:r>
            <a:endParaRPr lang="en-US" sz="2800" dirty="0"/>
          </a:p>
          <a:p>
            <a:r>
              <a:rPr lang="en-US" sz="2800" dirty="0"/>
              <a:t>Tap-N-See Zoo (CVI)</a:t>
            </a:r>
          </a:p>
          <a:p>
            <a:r>
              <a:rPr lang="en-US" sz="2800" dirty="0"/>
              <a:t>Tap-N-See Zoo Lite</a:t>
            </a:r>
          </a:p>
          <a:p>
            <a:r>
              <a:rPr lang="en-US" sz="2800" dirty="0" smtClean="0"/>
              <a:t>Tap To </a:t>
            </a:r>
            <a:r>
              <a:rPr lang="en-US" sz="2800" dirty="0"/>
              <a:t>Talk (For Low Vision)</a:t>
            </a:r>
          </a:p>
          <a:p>
            <a:r>
              <a:rPr lang="en-US" sz="2800" dirty="0"/>
              <a:t>Sight Words Free</a:t>
            </a:r>
          </a:p>
          <a:p>
            <a:r>
              <a:rPr lang="en-US" sz="2800" dirty="0" err="1"/>
              <a:t>SoundingBoard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092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Self-Determination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Calendar</a:t>
            </a:r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 smtClean="0"/>
              <a:t>Reminders</a:t>
            </a:r>
          </a:p>
          <a:p>
            <a:endParaRPr lang="en-US" sz="2800" dirty="0"/>
          </a:p>
          <a:p>
            <a:r>
              <a:rPr lang="en-US" sz="2800" dirty="0" smtClean="0"/>
              <a:t>Timers &amp; Alarms (must be downloaded)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This area is very broad there are several apps that would fit in this area from other areas of the ECC</a:t>
            </a:r>
            <a:endParaRPr lang="en-US" sz="2800" dirty="0"/>
          </a:p>
        </p:txBody>
      </p:sp>
    </p:spTree>
    <p:extLst>
      <p:ext uri="{BB962C8B-B14F-4D97-AF65-F5344CB8AC3E}">
        <p14:creationId xmlns="" xmlns:p14="http://schemas.microsoft.com/office/powerpoint/2010/main" val="359464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ipad</a:t>
            </a:r>
            <a:r>
              <a:rPr lang="en-US" dirty="0" smtClean="0"/>
              <a:t> and Me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8406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7620000" cy="838200"/>
          </a:xfrm>
        </p:spPr>
        <p:txBody>
          <a:bodyPr/>
          <a:lstStyle/>
          <a:p>
            <a:r>
              <a:rPr lang="en-US" dirty="0" smtClean="0"/>
              <a:t>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7315200" cy="4419600"/>
          </a:xfrm>
        </p:spPr>
        <p:txBody>
          <a:bodyPr/>
          <a:lstStyle/>
          <a:p>
            <a:r>
              <a:rPr lang="en-US" sz="2400" dirty="0" smtClean="0"/>
              <a:t>The </a:t>
            </a:r>
            <a:r>
              <a:rPr lang="en-US" sz="2400" dirty="0" err="1" smtClean="0"/>
              <a:t>iPad</a:t>
            </a:r>
            <a:r>
              <a:rPr lang="en-US" sz="2400" dirty="0" smtClean="0"/>
              <a:t> is an effective tool that can be used to conduct functional vision assessments.</a:t>
            </a:r>
            <a:endParaRPr lang="en-US" sz="2400" dirty="0"/>
          </a:p>
          <a:p>
            <a:r>
              <a:rPr lang="en-US" sz="2400" dirty="0" smtClean="0"/>
              <a:t>The following are a list of some apps that have been successfully used to test visual acuity, color tests, binocularity,  near &amp; distance vision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2400" dirty="0" smtClean="0"/>
              <a:t>Vision Test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Eye Chart Pro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err="1" smtClean="0"/>
              <a:t>FastAcuity</a:t>
            </a:r>
            <a:r>
              <a:rPr lang="en-US" sz="2400" dirty="0" smtClean="0"/>
              <a:t> XL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images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3581400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15699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Last but NOT least…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 smtClean="0"/>
              <a:t>You all work Hard…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Play Harder!!!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(Download the Happy Hours app…to your own device of course!)</a:t>
            </a:r>
            <a:endParaRPr lang="en-US" sz="2800" dirty="0"/>
          </a:p>
        </p:txBody>
      </p:sp>
      <p:pic>
        <p:nvPicPr>
          <p:cNvPr id="4" name="Picture 3" descr="images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4495800"/>
            <a:ext cx="2501900" cy="1908064"/>
          </a:xfrm>
          <a:prstGeom prst="rect">
            <a:avLst/>
          </a:prstGeom>
        </p:spPr>
      </p:pic>
      <p:pic>
        <p:nvPicPr>
          <p:cNvPr id="5" name="Picture 4" descr="images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4495800"/>
            <a:ext cx="1676400" cy="207475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0686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347787"/>
            <a:ext cx="7772400" cy="1928813"/>
          </a:xfrm>
        </p:spPr>
        <p:txBody>
          <a:bodyPr/>
          <a:lstStyle/>
          <a:p>
            <a:r>
              <a:rPr lang="en-US" sz="3200" dirty="0" smtClean="0">
                <a:latin typeface="Arial"/>
                <a:cs typeface="Arial"/>
              </a:rPr>
              <a:t/>
            </a:r>
            <a:br>
              <a:rPr lang="en-US" sz="3200" dirty="0" smtClean="0">
                <a:latin typeface="Arial"/>
                <a:cs typeface="Arial"/>
              </a:rPr>
            </a:br>
            <a:r>
              <a:rPr lang="en-US" sz="1800" cap="none" dirty="0" smtClean="0">
                <a:latin typeface="Arial"/>
                <a:cs typeface="Arial"/>
              </a:rPr>
              <a:t>Contact Information:</a:t>
            </a:r>
            <a:br>
              <a:rPr lang="en-US" sz="1800" cap="none" dirty="0" smtClean="0">
                <a:latin typeface="Arial"/>
                <a:cs typeface="Arial"/>
              </a:rPr>
            </a:br>
            <a:r>
              <a:rPr lang="en-US" sz="1800" cap="none" dirty="0">
                <a:latin typeface="Arial"/>
                <a:cs typeface="Arial"/>
              </a:rPr>
              <a:t>J</a:t>
            </a:r>
            <a:r>
              <a:rPr lang="en-US" sz="1800" cap="none" dirty="0" smtClean="0">
                <a:latin typeface="Arial"/>
                <a:cs typeface="Arial"/>
              </a:rPr>
              <a:t>eff Schwartz: </a:t>
            </a:r>
            <a:r>
              <a:rPr lang="en-US" sz="1800" cap="none" dirty="0" err="1" smtClean="0">
                <a:latin typeface="Arial"/>
                <a:cs typeface="Arial"/>
              </a:rPr>
              <a:t>jeffery.schwartz@browardschools.com</a:t>
            </a:r>
            <a:r>
              <a:rPr lang="en-US" sz="1800" cap="none" dirty="0" smtClean="0">
                <a:latin typeface="Arial"/>
                <a:cs typeface="Arial"/>
              </a:rPr>
              <a:t/>
            </a:r>
            <a:br>
              <a:rPr lang="en-US" sz="1800" cap="none" dirty="0" smtClean="0">
                <a:latin typeface="Arial"/>
                <a:cs typeface="Arial"/>
              </a:rPr>
            </a:br>
            <a:r>
              <a:rPr lang="en-US" sz="1800" cap="none" dirty="0" smtClean="0">
                <a:latin typeface="Arial"/>
                <a:cs typeface="Arial"/>
              </a:rPr>
              <a:t>Eddie Ryan: </a:t>
            </a:r>
            <a:r>
              <a:rPr lang="en-US" sz="1800" cap="none" dirty="0" err="1" smtClean="0">
                <a:latin typeface="Arial"/>
                <a:cs typeface="Arial"/>
              </a:rPr>
              <a:t>eddie.ryan@browardschools.com</a:t>
            </a:r>
            <a:r>
              <a:rPr lang="en-US" sz="1800" cap="none" dirty="0" smtClean="0">
                <a:latin typeface="Arial"/>
                <a:cs typeface="Arial"/>
              </a:rPr>
              <a:t> </a:t>
            </a:r>
            <a:br>
              <a:rPr lang="en-US" sz="1800" cap="none" dirty="0" smtClean="0">
                <a:latin typeface="Arial"/>
                <a:cs typeface="Arial"/>
              </a:rPr>
            </a:br>
            <a:r>
              <a:rPr lang="en-US" sz="1800" cap="none" dirty="0" smtClean="0">
                <a:latin typeface="Arial"/>
                <a:cs typeface="Arial"/>
              </a:rPr>
              <a:t> </a:t>
            </a:r>
            <a:r>
              <a:rPr lang="en-US" sz="3200" cap="none" dirty="0" smtClean="0">
                <a:latin typeface="Arial"/>
                <a:cs typeface="Arial"/>
              </a:rPr>
              <a:t/>
            </a:r>
            <a:br>
              <a:rPr lang="en-US" sz="3200" cap="none" dirty="0" smtClean="0">
                <a:latin typeface="Arial"/>
                <a:cs typeface="Arial"/>
              </a:rPr>
            </a:br>
            <a:r>
              <a:rPr lang="en-US" sz="3200" dirty="0">
                <a:latin typeface="+mn-lt"/>
              </a:rPr>
              <a:t/>
            </a:r>
            <a:br>
              <a:rPr lang="en-US" sz="3200" dirty="0">
                <a:latin typeface="+mn-lt"/>
              </a:rPr>
            </a:br>
            <a:endParaRPr lang="en-US" sz="3200" dirty="0"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sz="4000" dirty="0"/>
              <a:t>Thanks </a:t>
            </a:r>
            <a:r>
              <a:rPr lang="en-US" sz="4000" dirty="0" smtClean="0"/>
              <a:t>For </a:t>
            </a:r>
            <a:r>
              <a:rPr lang="en-US" sz="4000" dirty="0"/>
              <a:t>Attending</a:t>
            </a:r>
          </a:p>
        </p:txBody>
      </p:sp>
    </p:spTree>
    <p:extLst>
      <p:ext uri="{BB962C8B-B14F-4D97-AF65-F5344CB8AC3E}">
        <p14:creationId xmlns="" xmlns:p14="http://schemas.microsoft.com/office/powerpoint/2010/main" val="1185357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0"/>
            <a:ext cx="7620000" cy="838200"/>
          </a:xfrm>
        </p:spPr>
        <p:txBody>
          <a:bodyPr/>
          <a:lstStyle/>
          <a:p>
            <a:r>
              <a:rPr lang="en-US" dirty="0" smtClean="0"/>
              <a:t>So You </a:t>
            </a:r>
            <a:r>
              <a:rPr lang="en-US" dirty="0"/>
              <a:t>G</a:t>
            </a:r>
            <a:r>
              <a:rPr lang="en-US" dirty="0" smtClean="0"/>
              <a:t>ot </a:t>
            </a:r>
            <a:r>
              <a:rPr lang="en-US" dirty="0"/>
              <a:t>A</a:t>
            </a:r>
            <a:r>
              <a:rPr lang="en-US" dirty="0" smtClean="0"/>
              <a:t>n </a:t>
            </a:r>
            <a:r>
              <a:rPr lang="en-US" dirty="0" err="1" smtClean="0"/>
              <a:t>iPad</a:t>
            </a:r>
            <a:r>
              <a:rPr lang="en-US" dirty="0" smtClean="0"/>
              <a:t>…Now What?</a:t>
            </a:r>
            <a:endParaRPr lang="en-US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600200"/>
            <a:ext cx="7772400" cy="42672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You’ve begged, borrowed, and pleaded and now you have your very own </a:t>
            </a:r>
            <a:r>
              <a:rPr lang="en-US" sz="2400" dirty="0" err="1" smtClean="0"/>
              <a:t>iPad</a:t>
            </a:r>
            <a:r>
              <a:rPr lang="en-US" sz="2400" dirty="0" smtClean="0"/>
              <a:t>! 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So how are you going to use this awesome tool with your students who are visually impaired?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Well, plenty! We have organized the presentation into the nine areas of the ECC and how you, the TVI, can best serve your students with the </a:t>
            </a:r>
            <a:r>
              <a:rPr lang="en-US" sz="2400" dirty="0" err="1" smtClean="0"/>
              <a:t>iPad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Additionally, you will learn how to use the </a:t>
            </a:r>
            <a:r>
              <a:rPr lang="en-US" sz="2400" dirty="0" err="1" smtClean="0"/>
              <a:t>iPad</a:t>
            </a:r>
            <a:r>
              <a:rPr lang="en-US" sz="2400" dirty="0" smtClean="0"/>
              <a:t> for assessment. That’s where the “me” comes in.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iPad</a:t>
            </a:r>
            <a:r>
              <a:rPr lang="en-US" dirty="0" smtClean="0"/>
              <a:t> for the Low Vision Learner</a:t>
            </a:r>
            <a:endParaRPr lang="en-US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 smtClean="0"/>
              <a:t>During our session we are going to refer to accessibility options for learners who are low vision. The options that will be discussed are: </a:t>
            </a:r>
          </a:p>
          <a:p>
            <a:endParaRPr lang="en-US" sz="3200" dirty="0"/>
          </a:p>
          <a:p>
            <a:r>
              <a:rPr lang="en-US" sz="3200" dirty="0" smtClean="0"/>
              <a:t>Zoom Accessibility </a:t>
            </a:r>
          </a:p>
          <a:p>
            <a:endParaRPr lang="en-US" sz="3200" dirty="0"/>
          </a:p>
          <a:p>
            <a:r>
              <a:rPr lang="en-US" sz="3200" dirty="0"/>
              <a:t>S</a:t>
            </a:r>
            <a:r>
              <a:rPr lang="en-US" sz="3200" dirty="0" smtClean="0"/>
              <a:t>creen enlarging with finger gestures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iPad</a:t>
            </a:r>
            <a:r>
              <a:rPr lang="en-US" dirty="0" smtClean="0"/>
              <a:t> for The Learner Who is Blind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/>
              <a:t>During our session we are going to refer to accessibility options for learners who are </a:t>
            </a:r>
            <a:r>
              <a:rPr lang="en-US" sz="2800" dirty="0" smtClean="0"/>
              <a:t>blind. </a:t>
            </a:r>
            <a:r>
              <a:rPr lang="en-US" sz="2800" dirty="0"/>
              <a:t>The </a:t>
            </a:r>
            <a:r>
              <a:rPr lang="en-US" sz="2800" dirty="0" smtClean="0"/>
              <a:t>option </a:t>
            </a:r>
            <a:r>
              <a:rPr lang="en-US" sz="2800" dirty="0"/>
              <a:t>that will be discussed </a:t>
            </a:r>
            <a:r>
              <a:rPr lang="en-US" sz="2800" dirty="0" smtClean="0"/>
              <a:t>is:</a:t>
            </a: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err="1" smtClean="0"/>
              <a:t>VoiceOver</a:t>
            </a:r>
            <a:r>
              <a:rPr lang="en-US" sz="2800" dirty="0" smtClean="0"/>
              <a:t> (with/without refreshable Braille). </a:t>
            </a:r>
          </a:p>
          <a:p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***</a:t>
            </a:r>
            <a:r>
              <a:rPr lang="en-US" sz="2800" i="1" dirty="0" smtClean="0"/>
              <a:t>Of course </a:t>
            </a:r>
            <a:r>
              <a:rPr lang="en-US" sz="2800" i="1" dirty="0" err="1" smtClean="0"/>
              <a:t>VoiceOver</a:t>
            </a:r>
            <a:r>
              <a:rPr lang="en-US" sz="2800" i="1" dirty="0" smtClean="0"/>
              <a:t> can be used with the learner who is low vision, but for the purpose of this presentation we will separate the two types of learners.</a:t>
            </a:r>
            <a:endParaRPr lang="en-US" sz="2800" i="1" dirty="0"/>
          </a:p>
        </p:txBody>
      </p:sp>
    </p:spTree>
    <p:extLst>
      <p:ext uri="{BB962C8B-B14F-4D97-AF65-F5344CB8AC3E}">
        <p14:creationId xmlns="" xmlns:p14="http://schemas.microsoft.com/office/powerpoint/2010/main" val="57453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Ipad</a:t>
            </a:r>
            <a:r>
              <a:rPr lang="en-US" dirty="0" smtClean="0"/>
              <a:t> and the </a:t>
            </a:r>
            <a:r>
              <a:rPr lang="en-US" dirty="0" err="1" smtClean="0"/>
              <a:t>ecc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7620000" cy="838200"/>
          </a:xfrm>
        </p:spPr>
        <p:txBody>
          <a:bodyPr/>
          <a:lstStyle/>
          <a:p>
            <a:r>
              <a:rPr lang="en-US" dirty="0" smtClean="0"/>
              <a:t>Compensatory/ Functional Academics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7924800" cy="4495800"/>
          </a:xfrm>
        </p:spPr>
        <p:txBody>
          <a:bodyPr/>
          <a:lstStyle/>
          <a:p>
            <a:r>
              <a:rPr lang="en-US" sz="2400" dirty="0" smtClean="0"/>
              <a:t>Read2Go </a:t>
            </a:r>
            <a:r>
              <a:rPr lang="en-US" sz="2400" dirty="0"/>
              <a:t>(</a:t>
            </a:r>
            <a:r>
              <a:rPr lang="en-US" sz="2400" dirty="0" err="1"/>
              <a:t>Bookshare</a:t>
            </a:r>
            <a:r>
              <a:rPr lang="en-US" sz="2400" dirty="0" smtClean="0"/>
              <a:t>)</a:t>
            </a:r>
            <a:br>
              <a:rPr lang="en-US" sz="2400" dirty="0" smtClean="0"/>
            </a:br>
            <a:endParaRPr lang="en-US" sz="2400" dirty="0"/>
          </a:p>
          <a:p>
            <a:r>
              <a:rPr lang="en-US" sz="2400" dirty="0"/>
              <a:t>Learning </a:t>
            </a:r>
            <a:r>
              <a:rPr lang="en-US" sz="2400" dirty="0" smtClean="0"/>
              <a:t>Ally</a:t>
            </a:r>
          </a:p>
          <a:p>
            <a:pPr marL="0" indent="0">
              <a:buNone/>
            </a:pPr>
            <a:r>
              <a:rPr lang="en-US" sz="2400" dirty="0" smtClean="0"/>
              <a:t> </a:t>
            </a:r>
            <a:endParaRPr lang="en-US" sz="2400" dirty="0"/>
          </a:p>
          <a:p>
            <a:r>
              <a:rPr lang="en-US" sz="2400" dirty="0"/>
              <a:t>Notes </a:t>
            </a:r>
            <a:r>
              <a:rPr lang="en-US" sz="2400" dirty="0" smtClean="0"/>
              <a:t>section</a:t>
            </a:r>
          </a:p>
          <a:p>
            <a:endParaRPr lang="en-US" sz="2400" dirty="0"/>
          </a:p>
          <a:p>
            <a:r>
              <a:rPr lang="en-US" sz="2400" dirty="0"/>
              <a:t>Calculator (must download for </a:t>
            </a:r>
            <a:r>
              <a:rPr lang="en-US" sz="2400" dirty="0" err="1"/>
              <a:t>iPad</a:t>
            </a:r>
            <a:r>
              <a:rPr lang="en-US" sz="2400" dirty="0" smtClean="0"/>
              <a:t>)</a:t>
            </a:r>
          </a:p>
          <a:p>
            <a:endParaRPr lang="en-US" sz="2400" dirty="0"/>
          </a:p>
          <a:p>
            <a:r>
              <a:rPr lang="en-US" sz="2400" dirty="0"/>
              <a:t>Planner/Calendar</a:t>
            </a:r>
          </a:p>
          <a:p>
            <a:pPr marL="0" indent="0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2400" i="1" dirty="0" smtClean="0"/>
              <a:t>Organize apps into folders. It’s easier for your student to find</a:t>
            </a:r>
            <a:r>
              <a:rPr lang="en-US" i="1" dirty="0" smtClean="0"/>
              <a:t>!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28300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Compensatory/Functional Academics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2800" dirty="0" smtClean="0"/>
              <a:t>Read2Go is a great app to use with a refreshable braille display. It is a tool that students can use to increase reading fluency!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2800" b="1" u="sng" dirty="0" smtClean="0">
                <a:solidFill>
                  <a:schemeClr val="bg1"/>
                </a:solidFill>
                <a:hlinkClick r:id="rId2"/>
              </a:rPr>
              <a:t>http</a:t>
            </a:r>
            <a:r>
              <a:rPr lang="en-US" sz="2800" b="1" u="sng" dirty="0">
                <a:solidFill>
                  <a:schemeClr val="bg1"/>
                </a:solidFill>
                <a:hlinkClick r:id="rId2"/>
              </a:rPr>
              <a:t>://www.youtube.com/watch?v=tVuLGrab9JA&amp;feature=player_embedded</a:t>
            </a:r>
            <a:endParaRPr lang="en-US" sz="28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r2g-banner-image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3200400"/>
            <a:ext cx="2670069" cy="297248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3405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Orientation and Mobility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Compass </a:t>
            </a:r>
            <a:r>
              <a:rPr lang="en-US" sz="3200" dirty="0" smtClean="0"/>
              <a:t>App</a:t>
            </a:r>
          </a:p>
          <a:p>
            <a:endParaRPr lang="en-US" sz="3200" dirty="0"/>
          </a:p>
          <a:p>
            <a:r>
              <a:rPr lang="en-US" sz="3200" dirty="0"/>
              <a:t>Ariadne </a:t>
            </a:r>
            <a:r>
              <a:rPr lang="en-US" sz="3200" dirty="0" smtClean="0"/>
              <a:t>GPS</a:t>
            </a:r>
          </a:p>
          <a:p>
            <a:endParaRPr lang="en-US" sz="3200" dirty="0"/>
          </a:p>
          <a:p>
            <a:r>
              <a:rPr lang="en-US" sz="3200" dirty="0"/>
              <a:t>List view of maps works </a:t>
            </a:r>
            <a:r>
              <a:rPr lang="en-US" sz="3200" dirty="0" smtClean="0"/>
              <a:t>best</a:t>
            </a:r>
          </a:p>
          <a:p>
            <a:endParaRPr lang="en-US" sz="3200" dirty="0"/>
          </a:p>
          <a:p>
            <a:r>
              <a:rPr lang="en-US" sz="3200" dirty="0" err="1"/>
              <a:t>Siri</a:t>
            </a:r>
            <a:r>
              <a:rPr lang="en-US" sz="3200" dirty="0"/>
              <a:t> to get directions 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images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1752600"/>
            <a:ext cx="3810000" cy="2133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56461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Social Skills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Facebook</a:t>
            </a:r>
          </a:p>
          <a:p>
            <a:endParaRPr lang="en-US" sz="3200" dirty="0"/>
          </a:p>
          <a:p>
            <a:r>
              <a:rPr lang="en-US" sz="3200" dirty="0" smtClean="0"/>
              <a:t>Twitter</a:t>
            </a:r>
          </a:p>
          <a:p>
            <a:endParaRPr lang="en-US" sz="3200" dirty="0"/>
          </a:p>
          <a:p>
            <a:r>
              <a:rPr lang="en-US" sz="3200" dirty="0" smtClean="0"/>
              <a:t>Messaging</a:t>
            </a:r>
          </a:p>
          <a:p>
            <a:endParaRPr lang="en-US" sz="3200" dirty="0"/>
          </a:p>
          <a:p>
            <a:r>
              <a:rPr lang="en-US" sz="3200" dirty="0" err="1"/>
              <a:t>Facetime</a:t>
            </a:r>
            <a:endParaRPr lang="en-US" sz="3200" dirty="0"/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0400" y="1905000"/>
            <a:ext cx="3276600" cy="2476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8423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C103367989990">
  <a:themeElements>
    <a:clrScheme name="Custom Design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Custom Design">
      <a:majorFont>
        <a:latin typeface="Palatino Linotype"/>
        <a:ea typeface=""/>
        <a:cs typeface=""/>
      </a:majorFont>
      <a:minorFont>
        <a:latin typeface="Palatino Linotyp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FC9B7A5-7EF4-43B6-8A79-275B5D8B30E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TC103367989990</Template>
  <TotalTime>290</TotalTime>
  <Words>549</Words>
  <Application>Microsoft Office PowerPoint</Application>
  <PresentationFormat>On-screen Show (4:3)</PresentationFormat>
  <Paragraphs>130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TC103367989990</vt:lpstr>
      <vt:lpstr>The ECC, the iPad and Me</vt:lpstr>
      <vt:lpstr>So You Got An iPad…Now What?</vt:lpstr>
      <vt:lpstr>The iPad for the Low Vision Learner</vt:lpstr>
      <vt:lpstr>The iPad for The Learner Who is Blind</vt:lpstr>
      <vt:lpstr>The Ipad and the ecc</vt:lpstr>
      <vt:lpstr>Compensatory/ Functional Academics</vt:lpstr>
      <vt:lpstr>Compensatory/Functional Academics </vt:lpstr>
      <vt:lpstr>Orientation and Mobility </vt:lpstr>
      <vt:lpstr>Social Skills </vt:lpstr>
      <vt:lpstr>Independent Living Skills </vt:lpstr>
      <vt:lpstr>Career Education </vt:lpstr>
      <vt:lpstr>Recreation and Leisure Skills </vt:lpstr>
      <vt:lpstr>Technology </vt:lpstr>
      <vt:lpstr>  Sensory Efficiency Skills </vt:lpstr>
      <vt:lpstr>Self-Determination </vt:lpstr>
      <vt:lpstr>The ipad and Me</vt:lpstr>
      <vt:lpstr>Assessment</vt:lpstr>
      <vt:lpstr>Last but NOT least…</vt:lpstr>
      <vt:lpstr> Contact Information: Jeff Schwartz: jeffery.schwartz@browardschools.com Eddie Ryan: eddie.ryan@browardschools.com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Incomplete network design template</dc:title>
  <dc:creator>Kay Ratzlaff</dc:creator>
  <cp:lastModifiedBy>Kay Ratzlaff</cp:lastModifiedBy>
  <cp:revision>32</cp:revision>
  <cp:lastPrinted>2012-12-03T03:54:42Z</cp:lastPrinted>
  <dcterms:modified xsi:type="dcterms:W3CDTF">2012-12-04T14:28:19Z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TC103367989990</vt:lpwstr>
  </property>
</Properties>
</file>